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48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2F4E9-84A0-4BEB-A3C6-D3E5DFE8EEAF}"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1B5F-DE23-4D83-B0D7-4CC69BE84DF7}" type="slidenum">
              <a:rPr lang="en-US" smtClean="0"/>
              <a:t>‹#›</a:t>
            </a:fld>
            <a:endParaRPr lang="en-US"/>
          </a:p>
        </p:txBody>
      </p:sp>
    </p:spTree>
    <p:extLst>
      <p:ext uri="{BB962C8B-B14F-4D97-AF65-F5344CB8AC3E}">
        <p14:creationId xmlns:p14="http://schemas.microsoft.com/office/powerpoint/2010/main" val="311329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4</a:t>
            </a:fld>
            <a:endParaRPr lang="en-US" altLang="en-US"/>
          </a:p>
        </p:txBody>
      </p:sp>
    </p:spTree>
    <p:extLst>
      <p:ext uri="{BB962C8B-B14F-4D97-AF65-F5344CB8AC3E}">
        <p14:creationId xmlns:p14="http://schemas.microsoft.com/office/powerpoint/2010/main" val="2990195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16</a:t>
            </a:fld>
            <a:endParaRPr lang="en-US" altLang="en-US"/>
          </a:p>
        </p:txBody>
      </p:sp>
    </p:spTree>
    <p:extLst>
      <p:ext uri="{BB962C8B-B14F-4D97-AF65-F5344CB8AC3E}">
        <p14:creationId xmlns:p14="http://schemas.microsoft.com/office/powerpoint/2010/main" val="277207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18</a:t>
            </a:fld>
            <a:endParaRPr lang="en-US" altLang="en-US"/>
          </a:p>
        </p:txBody>
      </p:sp>
    </p:spTree>
    <p:extLst>
      <p:ext uri="{BB962C8B-B14F-4D97-AF65-F5344CB8AC3E}">
        <p14:creationId xmlns:p14="http://schemas.microsoft.com/office/powerpoint/2010/main" val="199286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5</a:t>
            </a:fld>
            <a:endParaRPr lang="en-US" altLang="en-US"/>
          </a:p>
        </p:txBody>
      </p:sp>
    </p:spTree>
    <p:extLst>
      <p:ext uri="{BB962C8B-B14F-4D97-AF65-F5344CB8AC3E}">
        <p14:creationId xmlns:p14="http://schemas.microsoft.com/office/powerpoint/2010/main" val="194245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7</a:t>
            </a:fld>
            <a:endParaRPr lang="en-US" altLang="en-US"/>
          </a:p>
        </p:txBody>
      </p:sp>
    </p:spTree>
    <p:extLst>
      <p:ext uri="{BB962C8B-B14F-4D97-AF65-F5344CB8AC3E}">
        <p14:creationId xmlns:p14="http://schemas.microsoft.com/office/powerpoint/2010/main" val="384075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8</a:t>
            </a:fld>
            <a:endParaRPr lang="en-US" altLang="en-US"/>
          </a:p>
        </p:txBody>
      </p:sp>
    </p:spTree>
    <p:extLst>
      <p:ext uri="{BB962C8B-B14F-4D97-AF65-F5344CB8AC3E}">
        <p14:creationId xmlns:p14="http://schemas.microsoft.com/office/powerpoint/2010/main" val="291543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10</a:t>
            </a:fld>
            <a:endParaRPr lang="en-US" altLang="en-US"/>
          </a:p>
        </p:txBody>
      </p:sp>
    </p:spTree>
    <p:extLst>
      <p:ext uri="{BB962C8B-B14F-4D97-AF65-F5344CB8AC3E}">
        <p14:creationId xmlns:p14="http://schemas.microsoft.com/office/powerpoint/2010/main" val="24173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11</a:t>
            </a:fld>
            <a:endParaRPr lang="en-US" altLang="en-US"/>
          </a:p>
        </p:txBody>
      </p:sp>
    </p:spTree>
    <p:extLst>
      <p:ext uri="{BB962C8B-B14F-4D97-AF65-F5344CB8AC3E}">
        <p14:creationId xmlns:p14="http://schemas.microsoft.com/office/powerpoint/2010/main" val="120429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13</a:t>
            </a:fld>
            <a:endParaRPr lang="en-US" altLang="en-US"/>
          </a:p>
        </p:txBody>
      </p:sp>
    </p:spTree>
    <p:extLst>
      <p:ext uri="{BB962C8B-B14F-4D97-AF65-F5344CB8AC3E}">
        <p14:creationId xmlns:p14="http://schemas.microsoft.com/office/powerpoint/2010/main" val="110145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14</a:t>
            </a:fld>
            <a:endParaRPr lang="en-US" altLang="en-US"/>
          </a:p>
        </p:txBody>
      </p:sp>
    </p:spTree>
    <p:extLst>
      <p:ext uri="{BB962C8B-B14F-4D97-AF65-F5344CB8AC3E}">
        <p14:creationId xmlns:p14="http://schemas.microsoft.com/office/powerpoint/2010/main" val="376139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15</a:t>
            </a:fld>
            <a:endParaRPr lang="en-US" altLang="en-US"/>
          </a:p>
        </p:txBody>
      </p:sp>
    </p:spTree>
    <p:extLst>
      <p:ext uri="{BB962C8B-B14F-4D97-AF65-F5344CB8AC3E}">
        <p14:creationId xmlns:p14="http://schemas.microsoft.com/office/powerpoint/2010/main" val="187960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C0E4F-523F-4455-85BE-953C7DBE1FA2}"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59946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C0E4F-523F-4455-85BE-953C7DBE1FA2}"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138872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C0E4F-523F-4455-85BE-953C7DBE1FA2}"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378425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8541894-7B7C-6B4D-BD42-B3F3EA66773A}"/>
              </a:ext>
            </a:extLst>
          </p:cNvPr>
          <p:cNvSpPr/>
          <p:nvPr userDrawn="1"/>
        </p:nvSpPr>
        <p:spPr>
          <a:xfrm rot="16200000">
            <a:off x="-3008745" y="3005451"/>
            <a:ext cx="6858002" cy="847097"/>
          </a:xfrm>
          <a:prstGeom prst="rect">
            <a:avLst/>
          </a:prstGeom>
          <a:solidFill>
            <a:srgbClr val="18AF92">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834927" y="6124247"/>
            <a:ext cx="11357073" cy="790332"/>
            <a:chOff x="834927" y="6124247"/>
            <a:chExt cx="11357073" cy="79033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456" y="6124247"/>
              <a:ext cx="774571" cy="75482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0027" y="6225514"/>
              <a:ext cx="853193" cy="552286"/>
            </a:xfrm>
            <a:prstGeom prst="rect">
              <a:avLst/>
            </a:prstGeom>
          </p:spPr>
        </p:pic>
        <p:sp>
          <p:nvSpPr>
            <p:cNvPr id="2" name="TextBox 1"/>
            <p:cNvSpPr txBox="1"/>
            <p:nvPr userDrawn="1"/>
          </p:nvSpPr>
          <p:spPr>
            <a:xfrm>
              <a:off x="843805" y="6539866"/>
              <a:ext cx="11348195" cy="369332"/>
            </a:xfrm>
            <a:prstGeom prst="rect">
              <a:avLst/>
            </a:prstGeom>
            <a:noFill/>
          </p:spPr>
          <p:txBody>
            <a:bodyPr wrap="square" rtlCol="0">
              <a:spAutoFit/>
            </a:bodyPr>
            <a:lstStyle/>
            <a:p>
              <a:pPr algn="ctr"/>
              <a:r>
                <a:rPr lang="en-US" dirty="0" smtClean="0">
                  <a:solidFill>
                    <a:srgbClr val="1E6582"/>
                  </a:solidFill>
                  <a:latin typeface="Fira Sans" panose="020B0503050000020004" pitchFamily="34" charset="0"/>
                  <a:ea typeface="Fira Sans" panose="020B0503050000020004" pitchFamily="34" charset="0"/>
                </a:rPr>
                <a:t>www.AtlanticDataStream.ca</a:t>
              </a:r>
              <a:endParaRPr lang="en-US" dirty="0">
                <a:solidFill>
                  <a:srgbClr val="1E6582"/>
                </a:solidFill>
                <a:latin typeface="Fira Sans" panose="020B0503050000020004" pitchFamily="34" charset="0"/>
                <a:ea typeface="Fira Sans" panose="020B0503050000020004" pitchFamily="34" charset="0"/>
              </a:endParaRPr>
            </a:p>
          </p:txBody>
        </p:sp>
        <p:sp>
          <p:nvSpPr>
            <p:cNvPr id="8" name="TextBox 7"/>
            <p:cNvSpPr txBox="1"/>
            <p:nvPr userDrawn="1"/>
          </p:nvSpPr>
          <p:spPr>
            <a:xfrm>
              <a:off x="834927" y="6545247"/>
              <a:ext cx="2104124" cy="369332"/>
            </a:xfrm>
            <a:prstGeom prst="rect">
              <a:avLst/>
            </a:prstGeom>
            <a:noFill/>
          </p:spPr>
          <p:txBody>
            <a:bodyPr wrap="square" rtlCol="0">
              <a:spAutoFit/>
            </a:bodyPr>
            <a:lstStyle/>
            <a:p>
              <a:pPr algn="l"/>
              <a:r>
                <a:rPr lang="en-US" b="0" dirty="0" smtClean="0">
                  <a:solidFill>
                    <a:srgbClr val="1E6582"/>
                  </a:solidFill>
                  <a:latin typeface="Fira Sans" panose="020B0503050000020004" pitchFamily="34" charset="0"/>
                  <a:ea typeface="Fira Sans" panose="020B0503050000020004" pitchFamily="34" charset="0"/>
                </a:rPr>
                <a:t>#</a:t>
              </a:r>
              <a:r>
                <a:rPr lang="en-US" b="0" dirty="0" err="1" smtClean="0">
                  <a:solidFill>
                    <a:srgbClr val="1E6582"/>
                  </a:solidFill>
                  <a:latin typeface="Fira Sans" panose="020B0503050000020004" pitchFamily="34" charset="0"/>
                  <a:ea typeface="Fira Sans" panose="020B0503050000020004" pitchFamily="34" charset="0"/>
                </a:rPr>
                <a:t>Healthy</a:t>
              </a:r>
              <a:r>
                <a:rPr lang="en-US" b="1" dirty="0" err="1" smtClean="0">
                  <a:solidFill>
                    <a:srgbClr val="1E6582"/>
                  </a:solidFill>
                  <a:latin typeface="Fira Sans" panose="020B0503050000020004" pitchFamily="34" charset="0"/>
                  <a:ea typeface="Fira Sans" panose="020B0503050000020004" pitchFamily="34" charset="0"/>
                </a:rPr>
                <a:t>Water</a:t>
              </a:r>
              <a:endParaRPr lang="en-US" b="1" dirty="0">
                <a:solidFill>
                  <a:srgbClr val="1E6582"/>
                </a:solidFill>
                <a:latin typeface="Fira Sans" panose="020B0503050000020004" pitchFamily="34" charset="0"/>
                <a:ea typeface="Fira Sans" panose="020B0503050000020004" pitchFamily="34" charset="0"/>
              </a:endParaRPr>
            </a:p>
          </p:txBody>
        </p:sp>
      </p:grpSp>
    </p:spTree>
    <p:extLst>
      <p:ext uri="{BB962C8B-B14F-4D97-AF65-F5344CB8AC3E}">
        <p14:creationId xmlns:p14="http://schemas.microsoft.com/office/powerpoint/2010/main" val="24999205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2016">
          <p15:clr>
            <a:srgbClr val="FBAE40"/>
          </p15:clr>
        </p15:guide>
        <p15:guide id="4294967295" pos="41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half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Content Placeholder 2"/>
          <p:cNvSpPr>
            <a:spLocks noGrp="1"/>
          </p:cNvSpPr>
          <p:nvPr>
            <p:ph idx="11"/>
          </p:nvPr>
        </p:nvSpPr>
        <p:spPr>
          <a:xfrm>
            <a:off x="6259061" y="753536"/>
            <a:ext cx="5526539" cy="5353755"/>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p:nvPr>
        </p:nvSpPr>
        <p:spPr>
          <a:xfrm>
            <a:off x="406401" y="753535"/>
            <a:ext cx="5300759" cy="2376252"/>
          </a:xfrm>
        </p:spPr>
        <p:txBody>
          <a:bodyPr>
            <a:normAutofit/>
          </a:bodyPr>
          <a:lstStyle>
            <a:lvl1pPr algn="l">
              <a:defRPr sz="4800" b="0" i="0">
                <a:solidFill>
                  <a:srgbClr val="595959"/>
                </a:solidFill>
                <a:latin typeface="Century Gothic" pitchFamily="34" charset="0"/>
                <a:cs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01" y="3336749"/>
            <a:ext cx="5300760" cy="1752600"/>
          </a:xfrm>
        </p:spPr>
        <p:txBody>
          <a:bodyPr>
            <a:normAutofit/>
          </a:bodyPr>
          <a:lstStyle>
            <a:lvl1pPr marL="0" indent="0" algn="l">
              <a:buNone/>
              <a:defRPr sz="2933" b="0" i="0" baseline="0">
                <a:solidFill>
                  <a:srgbClr val="595959"/>
                </a:solidFill>
                <a:latin typeface="Century Gothic" pitchFamily="34" charset="0"/>
                <a:cs typeface="Century Gothic"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smtClean="0"/>
              <a:t>Click to edit Master subtitle style</a:t>
            </a:r>
            <a:endParaRPr lang="en-US" dirty="0"/>
          </a:p>
        </p:txBody>
      </p:sp>
      <p:sp>
        <p:nvSpPr>
          <p:cNvPr id="12" name="Slide Number Placeholder 5"/>
          <p:cNvSpPr>
            <a:spLocks noGrp="1"/>
          </p:cNvSpPr>
          <p:nvPr>
            <p:ph type="sldNum" sz="quarter" idx="12"/>
          </p:nvPr>
        </p:nvSpPr>
        <p:spPr>
          <a:xfrm>
            <a:off x="406401" y="6356351"/>
            <a:ext cx="1310217" cy="365125"/>
          </a:xfrm>
        </p:spPr>
        <p:txBody>
          <a:bodyPr/>
          <a:lstStyle>
            <a:lvl1pPr>
              <a:defRPr sz="1467"/>
            </a:lvl1pPr>
          </a:lstStyle>
          <a:p>
            <a:fld id="{A3C1C3F4-7627-499B-A387-D46B6B71D0BD}" type="slidenum">
              <a:rPr lang="en-US" altLang="en-US" smtClean="0"/>
              <a:pPr/>
              <a:t>‹#›</a:t>
            </a:fld>
            <a:endParaRPr lang="en-US" altLang="en-US" dirty="0"/>
          </a:p>
        </p:txBody>
      </p:sp>
      <p:pic>
        <p:nvPicPr>
          <p:cNvPr id="14"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6401" y="3231389"/>
            <a:ext cx="5362825" cy="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406400" y="6276975"/>
            <a:ext cx="113792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7" name="Picture 7"/>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6400" y="529594"/>
            <a:ext cx="11379200" cy="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Multimedia\Library\Logos\_Final_Canada_FIPs\FIP_ECCC\ECCC_c_normal_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6402" y="221724"/>
            <a:ext cx="3213175" cy="2259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Multimedia\Library\Logos\_Final_Canada_FIPs\CANADA\Wordmark_k+r_300dpi.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643421" y="6356352"/>
            <a:ext cx="1142179" cy="27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720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C0E4F-523F-4455-85BE-953C7DBE1FA2}"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13265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C0E4F-523F-4455-85BE-953C7DBE1FA2}"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4304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C0E4F-523F-4455-85BE-953C7DBE1FA2}"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384650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C0E4F-523F-4455-85BE-953C7DBE1FA2}"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256001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C0E4F-523F-4455-85BE-953C7DBE1FA2}"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115410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C0E4F-523F-4455-85BE-953C7DBE1FA2}"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225844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C0E4F-523F-4455-85BE-953C7DBE1FA2}"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111760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C0E4F-523F-4455-85BE-953C7DBE1FA2}"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98F15-6DBA-493A-9B29-282283C3990B}" type="slidenum">
              <a:rPr lang="en-US" smtClean="0"/>
              <a:t>‹#›</a:t>
            </a:fld>
            <a:endParaRPr lang="en-US"/>
          </a:p>
        </p:txBody>
      </p:sp>
    </p:spTree>
    <p:extLst>
      <p:ext uri="{BB962C8B-B14F-4D97-AF65-F5344CB8AC3E}">
        <p14:creationId xmlns:p14="http://schemas.microsoft.com/office/powerpoint/2010/main" val="130794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C0E4F-523F-4455-85BE-953C7DBE1FA2}" type="datetimeFigureOut">
              <a:rPr lang="en-US" smtClean="0"/>
              <a:t>6/27/2018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98F15-6DBA-493A-9B29-282283C3990B}" type="slidenum">
              <a:rPr lang="en-US" smtClean="0"/>
              <a:t>‹#›</a:t>
            </a:fld>
            <a:endParaRPr lang="en-US"/>
          </a:p>
        </p:txBody>
      </p:sp>
    </p:spTree>
    <p:extLst>
      <p:ext uri="{BB962C8B-B14F-4D97-AF65-F5344CB8AC3E}">
        <p14:creationId xmlns:p14="http://schemas.microsoft.com/office/powerpoint/2010/main" val="414436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pen.canada.ca/data/en/dataset/67b44816-9764-4609-ace1-68dc1764e9e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enis.parent@canada.ca" TargetMode="External"/><Relationship Id="rId2" Type="http://schemas.openxmlformats.org/officeDocument/2006/relationships/hyperlink" Target="mailto:arash.shahsavarani@canada.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pen.canada.ca/en/open-maps" TargetMode="External"/><Relationship Id="rId2" Type="http://schemas.openxmlformats.org/officeDocument/2006/relationships/hyperlink" Target="https://open.canada.ca/en/open-da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8541894-7B7C-6B4D-BD42-B3F3EA66773A}"/>
              </a:ext>
            </a:extLst>
          </p:cNvPr>
          <p:cNvSpPr>
            <a:spLocks noChangeAspect="1"/>
          </p:cNvSpPr>
          <p:nvPr/>
        </p:nvSpPr>
        <p:spPr>
          <a:xfrm rot="16200000">
            <a:off x="-3008745" y="3005451"/>
            <a:ext cx="6858002" cy="84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40787" y="2852245"/>
            <a:ext cx="11348621" cy="869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18AF92"/>
                </a:solidFill>
                <a:latin typeface="Fira Sans" panose="020B0503050000020004" pitchFamily="34" charset="0"/>
                <a:ea typeface="Fira Sans" panose="020B0503050000020004" pitchFamily="34" charset="0"/>
              </a:rPr>
              <a:t>Featured Presentation</a:t>
            </a:r>
          </a:p>
          <a:p>
            <a:pPr algn="ctr"/>
            <a:r>
              <a:rPr lang="en-US" sz="2800" dirty="0" err="1" smtClean="0">
                <a:solidFill>
                  <a:srgbClr val="1E6582"/>
                </a:solidFill>
                <a:latin typeface="Fira Sans" panose="020B0503050000020004" pitchFamily="34" charset="0"/>
                <a:ea typeface="Fira Sans" panose="020B0503050000020004" pitchFamily="34" charset="0"/>
              </a:rPr>
              <a:t>Arash</a:t>
            </a:r>
            <a:r>
              <a:rPr lang="en-US" sz="2800" dirty="0" smtClean="0">
                <a:solidFill>
                  <a:srgbClr val="1E6582"/>
                </a:solidFill>
                <a:latin typeface="Fira Sans" panose="020B0503050000020004" pitchFamily="34" charset="0"/>
                <a:ea typeface="Fira Sans" panose="020B0503050000020004" pitchFamily="34" charset="0"/>
              </a:rPr>
              <a:t> </a:t>
            </a:r>
            <a:r>
              <a:rPr lang="en-US" sz="2800" dirty="0" err="1" smtClean="0">
                <a:solidFill>
                  <a:srgbClr val="1E6582"/>
                </a:solidFill>
                <a:latin typeface="Fira Sans" panose="020B0503050000020004" pitchFamily="34" charset="0"/>
                <a:ea typeface="Fira Sans" panose="020B0503050000020004" pitchFamily="34" charset="0"/>
              </a:rPr>
              <a:t>Shahsavarani</a:t>
            </a:r>
            <a:r>
              <a:rPr lang="en-US" sz="2800" dirty="0" smtClean="0">
                <a:solidFill>
                  <a:srgbClr val="1E6582"/>
                </a:solidFill>
                <a:latin typeface="Fira Sans" panose="020B0503050000020004" pitchFamily="34" charset="0"/>
                <a:ea typeface="Fira Sans" panose="020B0503050000020004" pitchFamily="34" charset="0"/>
              </a:rPr>
              <a:t>, Environment and Climate Change Canada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412" y="819062"/>
            <a:ext cx="7789373" cy="2175075"/>
          </a:xfrm>
          <a:prstGeom prst="rect">
            <a:avLst/>
          </a:prstGeom>
        </p:spPr>
      </p:pic>
    </p:spTree>
    <p:extLst>
      <p:ext uri="{BB962C8B-B14F-4D97-AF65-F5344CB8AC3E}">
        <p14:creationId xmlns:p14="http://schemas.microsoft.com/office/powerpoint/2010/main" val="136912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National Water Quality Datasets on Open Data</a:t>
            </a:r>
          </a:p>
        </p:txBody>
      </p:sp>
      <p:sp>
        <p:nvSpPr>
          <p:cNvPr id="3" name="Content Placeholder 2"/>
          <p:cNvSpPr>
            <a:spLocks noGrp="1"/>
          </p:cNvSpPr>
          <p:nvPr>
            <p:ph idx="1"/>
          </p:nvPr>
        </p:nvSpPr>
        <p:spPr>
          <a:xfrm>
            <a:off x="406400" y="1436689"/>
            <a:ext cx="6372353" cy="4689475"/>
          </a:xfrm>
        </p:spPr>
        <p:txBody>
          <a:bodyPr>
            <a:normAutofit/>
          </a:bodyPr>
          <a:lstStyle/>
          <a:p>
            <a:r>
              <a:rPr lang="en-US" dirty="0" smtClean="0"/>
              <a:t>Standardized format – machine readable e.g. csv format</a:t>
            </a:r>
          </a:p>
          <a:p>
            <a:r>
              <a:rPr lang="en-US" dirty="0"/>
              <a:t>l</a:t>
            </a:r>
            <a:r>
              <a:rPr lang="en-US" dirty="0" smtClean="0"/>
              <a:t>ook-up tables for metadata (site details, variables, method titles)</a:t>
            </a:r>
          </a:p>
          <a:p>
            <a:r>
              <a:rPr lang="en-US" dirty="0" smtClean="0"/>
              <a:t>Level of validation indicated (provisional or validated)</a:t>
            </a:r>
          </a:p>
          <a:p>
            <a:r>
              <a:rPr lang="en-US" dirty="0" smtClean="0"/>
              <a:t>Available in both official languages</a:t>
            </a:r>
          </a:p>
          <a:p>
            <a:r>
              <a:rPr lang="en-US" dirty="0" smtClean="0"/>
              <a:t>Updated within 30 days of receipt of analysis from laboratory</a:t>
            </a: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10</a:t>
            </a:fld>
            <a:endParaRPr lang="en-US"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99" y="1298956"/>
            <a:ext cx="5259301" cy="542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6401" y="5535419"/>
            <a:ext cx="6085444" cy="584775"/>
          </a:xfrm>
          <a:prstGeom prst="rect">
            <a:avLst/>
          </a:prstGeom>
          <a:noFill/>
        </p:spPr>
        <p:txBody>
          <a:bodyPr wrap="square" rtlCol="0">
            <a:spAutoFit/>
          </a:bodyPr>
          <a:lstStyle/>
          <a:p>
            <a:r>
              <a:rPr lang="en-US" sz="1600" dirty="0">
                <a:latin typeface="Century Gothic" panose="020B0502020202020204" pitchFamily="34" charset="0"/>
                <a:hlinkClick r:id="rId4"/>
              </a:rPr>
              <a:t>https://open.canada.ca/data/en/dataset/67b44816-9764-4609-ace1-68dc1764e9ea</a:t>
            </a:r>
            <a:endParaRPr lang="en-US" sz="1600" dirty="0">
              <a:latin typeface="Century Gothic" panose="020B0502020202020204" pitchFamily="34" charset="0"/>
            </a:endParaRPr>
          </a:p>
        </p:txBody>
      </p:sp>
    </p:spTree>
    <p:extLst>
      <p:ext uri="{BB962C8B-B14F-4D97-AF65-F5344CB8AC3E}">
        <p14:creationId xmlns:p14="http://schemas.microsoft.com/office/powerpoint/2010/main" val="34064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National Water Quality Datasets on Open Data</a:t>
            </a:r>
          </a:p>
        </p:txBody>
      </p:sp>
      <p:sp>
        <p:nvSpPr>
          <p:cNvPr id="3" name="Content Placeholder 2"/>
          <p:cNvSpPr>
            <a:spLocks noGrp="1"/>
          </p:cNvSpPr>
          <p:nvPr>
            <p:ph idx="1"/>
          </p:nvPr>
        </p:nvSpPr>
        <p:spPr>
          <a:xfrm>
            <a:off x="406400" y="1436689"/>
            <a:ext cx="6067811" cy="4689475"/>
          </a:xfrm>
        </p:spPr>
        <p:txBody>
          <a:bodyPr>
            <a:normAutofit fontScale="92500" lnSpcReduction="10000"/>
          </a:bodyPr>
          <a:lstStyle/>
          <a:p>
            <a:pPr marL="0" indent="0">
              <a:buNone/>
            </a:pPr>
            <a:r>
              <a:rPr lang="en-US" b="1" dirty="0" smtClean="0"/>
              <a:t>Online</a:t>
            </a:r>
          </a:p>
          <a:p>
            <a:r>
              <a:rPr lang="en-US" dirty="0" smtClean="0"/>
              <a:t>National Long-term Monitoring</a:t>
            </a:r>
          </a:p>
          <a:p>
            <a:r>
              <a:rPr lang="en-US" dirty="0" smtClean="0"/>
              <a:t>Automated  Monitoring</a:t>
            </a:r>
          </a:p>
          <a:p>
            <a:r>
              <a:rPr lang="en-US" dirty="0" smtClean="0"/>
              <a:t>Canadian Aquatic Biomonitoring </a:t>
            </a:r>
            <a:r>
              <a:rPr lang="en-US" dirty="0"/>
              <a:t>Network </a:t>
            </a:r>
            <a:r>
              <a:rPr lang="en-US" dirty="0" smtClean="0"/>
              <a:t>(CABIN) </a:t>
            </a:r>
          </a:p>
          <a:p>
            <a:r>
              <a:rPr lang="en-US" dirty="0" smtClean="0"/>
              <a:t>Freshwater Inventory and Surveillance of Mercury</a:t>
            </a:r>
          </a:p>
          <a:p>
            <a:r>
              <a:rPr lang="en-US" dirty="0" smtClean="0"/>
              <a:t>Many other smaller datasets…</a:t>
            </a:r>
          </a:p>
          <a:p>
            <a:pPr marL="0" indent="0">
              <a:buNone/>
            </a:pPr>
            <a:r>
              <a:rPr lang="en-US" b="1" dirty="0" smtClean="0"/>
              <a:t>Coming soon</a:t>
            </a:r>
          </a:p>
          <a:p>
            <a:pPr lvl="0"/>
            <a:r>
              <a:rPr lang="en-US" dirty="0" smtClean="0"/>
              <a:t>Pesticide Surveillance</a:t>
            </a:r>
          </a:p>
          <a:p>
            <a:pPr lvl="0"/>
            <a:r>
              <a:rPr lang="en-US" dirty="0" smtClean="0"/>
              <a:t>Risk-based Assessments</a:t>
            </a:r>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11</a:t>
            </a:fld>
            <a:endParaRPr lang="en-US"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353" y="1260476"/>
            <a:ext cx="5196444" cy="34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n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9398" y="4566004"/>
            <a:ext cx="4056413" cy="156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Past collaboration with community-based monitoring on Open Data</a:t>
            </a:r>
          </a:p>
        </p:txBody>
      </p:sp>
      <p:sp>
        <p:nvSpPr>
          <p:cNvPr id="3" name="Content Placeholder 2"/>
          <p:cNvSpPr>
            <a:spLocks noGrp="1"/>
          </p:cNvSpPr>
          <p:nvPr>
            <p:ph idx="1"/>
          </p:nvPr>
        </p:nvSpPr>
        <p:spPr>
          <a:xfrm>
            <a:off x="406400" y="1755649"/>
            <a:ext cx="5226305" cy="4370515"/>
          </a:xfrm>
        </p:spPr>
        <p:txBody>
          <a:bodyPr/>
          <a:lstStyle/>
          <a:p>
            <a:r>
              <a:rPr lang="en-US" sz="2267" dirty="0"/>
              <a:t>Technical advice with the original CURA H2O database, including equipment testing and water sampling certification training</a:t>
            </a:r>
          </a:p>
          <a:p>
            <a:pPr marL="0" indent="0">
              <a:buNone/>
            </a:pPr>
            <a:endParaRPr lang="en-US" sz="2267" dirty="0"/>
          </a:p>
          <a:p>
            <a:r>
              <a:rPr lang="en-US" sz="2267" dirty="0"/>
              <a:t>Provided a common platform for data collected by community-based watershed groups in Atlantic</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12</a:t>
            </a:fld>
            <a:endParaRPr lang="en-US"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432" y="992251"/>
            <a:ext cx="6355376" cy="501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39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ECCC Funding Support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Four projects </a:t>
            </a:r>
            <a:r>
              <a:rPr lang="en-US" b="1" dirty="0"/>
              <a:t>with </a:t>
            </a:r>
            <a:r>
              <a:rPr lang="en-US" b="1" dirty="0" smtClean="0"/>
              <a:t>Atlantic Ecosystem Initiative (AEI) </a:t>
            </a:r>
            <a:r>
              <a:rPr lang="en-US" b="1" dirty="0"/>
              <a:t>funds supporting Atlantic </a:t>
            </a:r>
            <a:r>
              <a:rPr lang="en-US" b="1" dirty="0" smtClean="0"/>
              <a:t>DataStream </a:t>
            </a:r>
            <a:r>
              <a:rPr lang="en-US" b="1" dirty="0"/>
              <a:t>and </a:t>
            </a:r>
            <a:r>
              <a:rPr lang="en-US" b="1" dirty="0" smtClean="0"/>
              <a:t>Community-Based Environmental Monitoring Network (CBEMN)</a:t>
            </a:r>
          </a:p>
          <a:p>
            <a:pPr marL="0" indent="0">
              <a:buNone/>
            </a:pPr>
            <a:endParaRPr lang="en-US" dirty="0" smtClean="0"/>
          </a:p>
          <a:p>
            <a:pPr marL="0" indent="0">
              <a:buNone/>
            </a:pPr>
            <a:r>
              <a:rPr lang="en-US" b="1" dirty="0" smtClean="0"/>
              <a:t>Current (Atlantic DataStream Development)</a:t>
            </a:r>
          </a:p>
          <a:p>
            <a:r>
              <a:rPr lang="en-US" dirty="0"/>
              <a:t>Watershed-Based Monitoring and Database Development for Climate Change </a:t>
            </a:r>
            <a:r>
              <a:rPr lang="en-US" dirty="0" smtClean="0"/>
              <a:t>Adaptation - Hillsborough </a:t>
            </a:r>
            <a:r>
              <a:rPr lang="en-US" dirty="0"/>
              <a:t>River </a:t>
            </a:r>
            <a:r>
              <a:rPr lang="en-US" dirty="0" smtClean="0"/>
              <a:t>Association (2017-2020)</a:t>
            </a:r>
          </a:p>
          <a:p>
            <a:pPr marL="0" indent="0">
              <a:buNone/>
            </a:pPr>
            <a:endParaRPr lang="en-US" dirty="0" smtClean="0"/>
          </a:p>
          <a:p>
            <a:pPr marL="0" indent="0">
              <a:buNone/>
            </a:pPr>
            <a:r>
              <a:rPr lang="en-US" b="1" dirty="0" smtClean="0"/>
              <a:t>Past (CURA H2O Database now being migrated into Atlantic DataStream) </a:t>
            </a:r>
          </a:p>
          <a:p>
            <a:r>
              <a:rPr lang="en-US" dirty="0"/>
              <a:t>Community-Based Water Quality Monitoring throughout the Atlantic </a:t>
            </a:r>
            <a:r>
              <a:rPr lang="en-US" dirty="0" smtClean="0"/>
              <a:t>Region</a:t>
            </a:r>
            <a:r>
              <a:rPr lang="en-US" dirty="0"/>
              <a:t> </a:t>
            </a:r>
            <a:r>
              <a:rPr lang="en-US" dirty="0" smtClean="0"/>
              <a:t>- CBEMN, </a:t>
            </a:r>
            <a:r>
              <a:rPr lang="en-US" dirty="0"/>
              <a:t>c/o Department of Geography, Saint Mary's </a:t>
            </a:r>
            <a:r>
              <a:rPr lang="en-US" dirty="0" smtClean="0"/>
              <a:t>University (2014-2015)</a:t>
            </a:r>
          </a:p>
          <a:p>
            <a:r>
              <a:rPr lang="en-US" dirty="0"/>
              <a:t>Community-Based Water Quality Monitoring Expansion Across the Atlantic </a:t>
            </a:r>
            <a:r>
              <a:rPr lang="en-US" dirty="0" smtClean="0"/>
              <a:t>Region</a:t>
            </a:r>
            <a:r>
              <a:rPr lang="en-US" dirty="0"/>
              <a:t> -CBEMN, c/o Department of Geography, Saint Mary's </a:t>
            </a:r>
            <a:r>
              <a:rPr lang="en-US" dirty="0" smtClean="0"/>
              <a:t>University (2013-2014)</a:t>
            </a:r>
          </a:p>
          <a:p>
            <a:r>
              <a:rPr lang="en-US" dirty="0"/>
              <a:t>Community-Based Water Quality Monitoring Expansion Across the Atlantic </a:t>
            </a:r>
            <a:r>
              <a:rPr lang="en-US" dirty="0" smtClean="0"/>
              <a:t>Region </a:t>
            </a:r>
            <a:r>
              <a:rPr lang="en-US" dirty="0"/>
              <a:t>- CBEMN, c/o Department of Geography, Saint Mary's </a:t>
            </a:r>
            <a:r>
              <a:rPr lang="en-US" dirty="0" smtClean="0"/>
              <a:t>University (2012-2013)</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13</a:t>
            </a:fld>
            <a:endParaRPr lang="en-US" altLang="en-US"/>
          </a:p>
        </p:txBody>
      </p:sp>
    </p:spTree>
    <p:extLst>
      <p:ext uri="{BB962C8B-B14F-4D97-AF65-F5344CB8AC3E}">
        <p14:creationId xmlns:p14="http://schemas.microsoft.com/office/powerpoint/2010/main" val="216271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Collaboration with Mackenzie and Atlantic DataStream</a:t>
            </a:r>
          </a:p>
        </p:txBody>
      </p:sp>
      <p:sp>
        <p:nvSpPr>
          <p:cNvPr id="3" name="Content Placeholder 2"/>
          <p:cNvSpPr>
            <a:spLocks noGrp="1"/>
          </p:cNvSpPr>
          <p:nvPr>
            <p:ph idx="1"/>
          </p:nvPr>
        </p:nvSpPr>
        <p:spPr>
          <a:xfrm>
            <a:off x="406400" y="1926335"/>
            <a:ext cx="5214113" cy="4199828"/>
          </a:xfrm>
        </p:spPr>
        <p:txBody>
          <a:bodyPr/>
          <a:lstStyle/>
          <a:p>
            <a:r>
              <a:rPr lang="en-US" sz="2267" dirty="0"/>
              <a:t>In-kind advice on data model to allow long-term ECCC data to be integrated into Mackenzie and Atlantic </a:t>
            </a:r>
            <a:r>
              <a:rPr lang="en-US" sz="2267" dirty="0" err="1"/>
              <a:t>DataStreams</a:t>
            </a:r>
            <a:endParaRPr lang="en-US" sz="2267" dirty="0"/>
          </a:p>
          <a:p>
            <a:endParaRPr lang="en-US" sz="2267" dirty="0"/>
          </a:p>
          <a:p>
            <a:r>
              <a:rPr lang="en-US" sz="2267" dirty="0"/>
              <a:t>Commitment to upload ECCC long term data to DataStream hubs (Mackenzie and Atlantic)</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14</a:t>
            </a:fld>
            <a:endParaRPr lang="en-US" alt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056" y="1345670"/>
            <a:ext cx="4035553" cy="140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064" y="3524327"/>
            <a:ext cx="3705529" cy="26965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7966843" y="2878979"/>
            <a:ext cx="697968" cy="553719"/>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1190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Collaboration with Mackenzie and Atlantic DataStream</a:t>
            </a:r>
          </a:p>
        </p:txBody>
      </p:sp>
      <p:sp>
        <p:nvSpPr>
          <p:cNvPr id="3" name="Content Placeholder 2"/>
          <p:cNvSpPr>
            <a:spLocks noGrp="1"/>
          </p:cNvSpPr>
          <p:nvPr>
            <p:ph idx="1"/>
          </p:nvPr>
        </p:nvSpPr>
        <p:spPr>
          <a:xfrm>
            <a:off x="406400" y="1436689"/>
            <a:ext cx="4921505" cy="4689475"/>
          </a:xfrm>
        </p:spPr>
        <p:txBody>
          <a:bodyPr/>
          <a:lstStyle/>
          <a:p>
            <a:r>
              <a:rPr lang="en-US" sz="2267" dirty="0"/>
              <a:t>Piloting a temperature logger network in partnership with local community groups on the </a:t>
            </a:r>
            <a:r>
              <a:rPr lang="en-US" sz="2267" dirty="0" err="1"/>
              <a:t>Wolastoq</a:t>
            </a:r>
            <a:r>
              <a:rPr lang="en-US" sz="2267" dirty="0"/>
              <a:t> (Saint John) River to fill monitoring gaps</a:t>
            </a:r>
          </a:p>
          <a:p>
            <a:endParaRPr lang="en-US" sz="2267" dirty="0"/>
          </a:p>
          <a:p>
            <a:r>
              <a:rPr lang="en-US" sz="2267" dirty="0"/>
              <a:t>Intend to upload this temperature data to Atlantic DataStream to make data available to all, including federal departments (e.g. Fisheries and Oceans)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15</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270" y="2497063"/>
            <a:ext cx="6230197" cy="4126676"/>
          </a:xfrm>
          <a:prstGeom prst="rect">
            <a:avLst/>
          </a:prstGeom>
        </p:spPr>
      </p:pic>
      <p:sp>
        <p:nvSpPr>
          <p:cNvPr id="6" name="TextBox 5"/>
          <p:cNvSpPr txBox="1"/>
          <p:nvPr/>
        </p:nvSpPr>
        <p:spPr>
          <a:xfrm>
            <a:off x="7796827" y="6131296"/>
            <a:ext cx="3596640" cy="492443"/>
          </a:xfrm>
          <a:prstGeom prst="rect">
            <a:avLst/>
          </a:prstGeom>
          <a:noFill/>
        </p:spPr>
        <p:txBody>
          <a:bodyPr wrap="square" rtlCol="0">
            <a:noAutofit/>
          </a:bodyPr>
          <a:lstStyle/>
          <a:p>
            <a:pPr algn="ctr"/>
            <a:r>
              <a:rPr lang="en-US" sz="1333" i="1" dirty="0">
                <a:solidFill>
                  <a:schemeClr val="bg1"/>
                </a:solidFill>
                <a:latin typeface="Century Gothic" panose="020B0502020202020204" pitchFamily="34" charset="0"/>
              </a:rPr>
              <a:t>ECCC Buoy on </a:t>
            </a:r>
            <a:r>
              <a:rPr lang="en-US" sz="1333" i="1" dirty="0" err="1">
                <a:solidFill>
                  <a:schemeClr val="bg1"/>
                </a:solidFill>
                <a:latin typeface="Century Gothic" panose="020B0502020202020204" pitchFamily="34" charset="0"/>
              </a:rPr>
              <a:t>Wolastoq</a:t>
            </a:r>
            <a:r>
              <a:rPr lang="en-US" sz="1333" i="1" dirty="0">
                <a:solidFill>
                  <a:schemeClr val="bg1"/>
                </a:solidFill>
                <a:latin typeface="Century Gothic" panose="020B0502020202020204" pitchFamily="34" charset="0"/>
              </a:rPr>
              <a:t> (Saint John) River at </a:t>
            </a:r>
            <a:r>
              <a:rPr lang="en-US" sz="1333" i="1" dirty="0" err="1">
                <a:solidFill>
                  <a:schemeClr val="bg1"/>
                </a:solidFill>
                <a:latin typeface="Century Gothic" panose="020B0502020202020204" pitchFamily="34" charset="0"/>
              </a:rPr>
              <a:t>Evandale</a:t>
            </a:r>
            <a:endParaRPr lang="en-US" sz="1333" i="1" dirty="0">
              <a:solidFill>
                <a:schemeClr val="bg1"/>
              </a:solidFill>
              <a:latin typeface="Century Gothic" panose="020B0502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6456" y="1260475"/>
            <a:ext cx="3972717" cy="25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66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262447"/>
            <a:ext cx="11379412" cy="985837"/>
          </a:xfrm>
        </p:spPr>
        <p:txBody>
          <a:bodyPr/>
          <a:lstStyle/>
          <a:p>
            <a:r>
              <a:rPr lang="en-US" dirty="0" smtClean="0"/>
              <a:t>Benefits of DataStream for ECCC</a:t>
            </a:r>
            <a:endParaRPr lang="en-US" dirty="0"/>
          </a:p>
        </p:txBody>
      </p:sp>
      <p:sp>
        <p:nvSpPr>
          <p:cNvPr id="3" name="Content Placeholder 2"/>
          <p:cNvSpPr>
            <a:spLocks noGrp="1"/>
          </p:cNvSpPr>
          <p:nvPr>
            <p:ph idx="1"/>
          </p:nvPr>
        </p:nvSpPr>
        <p:spPr>
          <a:xfrm>
            <a:off x="406399" y="1436689"/>
            <a:ext cx="5973964" cy="4689475"/>
          </a:xfrm>
        </p:spPr>
        <p:txBody>
          <a:bodyPr/>
          <a:lstStyle/>
          <a:p>
            <a:r>
              <a:rPr lang="en-US" sz="2667" dirty="0"/>
              <a:t>Data consistency – government and community-based information to inform policy and decision making</a:t>
            </a:r>
          </a:p>
          <a:p>
            <a:r>
              <a:rPr lang="en-US" sz="2667" dirty="0"/>
              <a:t>Accessible and timely data</a:t>
            </a:r>
          </a:p>
          <a:p>
            <a:r>
              <a:rPr lang="en-US" sz="2667" dirty="0"/>
              <a:t>Access to additional analysis tools for users – value added</a:t>
            </a:r>
          </a:p>
          <a:p>
            <a:r>
              <a:rPr lang="en-US" sz="2667" dirty="0"/>
              <a:t>Improved data quality</a:t>
            </a:r>
          </a:p>
          <a:p>
            <a:r>
              <a:rPr lang="en-US" sz="2667" dirty="0"/>
              <a:t>Strengthen linkages between community-based monitoring groups and government</a:t>
            </a:r>
          </a:p>
          <a:p>
            <a:endParaRPr lang="en-US" sz="2667"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16</a:t>
            </a:fld>
            <a:endParaRPr lang="en-US" altLang="en-US"/>
          </a:p>
        </p:txBody>
      </p:sp>
      <p:pic>
        <p:nvPicPr>
          <p:cNvPr id="4098" name="Picture 2" descr="C:\Users\parentde\AppData\Local\Microsoft\Windows\Temporary Internet Files\Content.Outlook\12W3090C\DataPolicyCy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0363" y="1260477"/>
            <a:ext cx="5504175" cy="5421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14560" y="6214807"/>
            <a:ext cx="2202899" cy="466980"/>
          </a:xfrm>
          <a:prstGeom prst="rect">
            <a:avLst/>
          </a:prstGeom>
          <a:noFill/>
        </p:spPr>
        <p:txBody>
          <a:bodyPr wrap="square" rtlCol="0">
            <a:normAutofit fontScale="62500" lnSpcReduction="20000"/>
          </a:bodyPr>
          <a:lstStyle/>
          <a:p>
            <a:r>
              <a:rPr lang="en-US" sz="2400" dirty="0">
                <a:latin typeface="Century Gothic" panose="020B0502020202020204" pitchFamily="34" charset="0"/>
              </a:rPr>
              <a:t>Source: The Gordon Foundation</a:t>
            </a:r>
          </a:p>
        </p:txBody>
      </p:sp>
    </p:spTree>
    <p:extLst>
      <p:ext uri="{BB962C8B-B14F-4D97-AF65-F5344CB8AC3E}">
        <p14:creationId xmlns:p14="http://schemas.microsoft.com/office/powerpoint/2010/main" val="351054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t>Thank you!</a:t>
            </a:r>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Any questions?</a:t>
            </a:r>
          </a:p>
          <a:p>
            <a:pPr marL="0" indent="0" algn="ctr">
              <a:buNone/>
            </a:pPr>
            <a:endParaRPr lang="en-US" dirty="0"/>
          </a:p>
          <a:p>
            <a:pPr marL="0" indent="0" algn="ctr">
              <a:buNone/>
            </a:pPr>
            <a:r>
              <a:rPr lang="en-US" dirty="0" smtClean="0">
                <a:hlinkClick r:id="rId2"/>
              </a:rPr>
              <a:t>arash.shahsavarani@canada.ca</a:t>
            </a:r>
            <a:endParaRPr lang="en-US" dirty="0" smtClean="0"/>
          </a:p>
          <a:p>
            <a:pPr marL="0" indent="0" algn="ctr">
              <a:buNone/>
            </a:pPr>
            <a:endParaRPr lang="en-US" dirty="0"/>
          </a:p>
          <a:p>
            <a:pPr marL="0" indent="0" algn="ctr">
              <a:buNone/>
            </a:pPr>
            <a:r>
              <a:rPr lang="en-US" dirty="0" smtClean="0"/>
              <a:t>Or </a:t>
            </a:r>
          </a:p>
          <a:p>
            <a:pPr marL="0" indent="0" algn="ctr">
              <a:buNone/>
            </a:pPr>
            <a:endParaRPr lang="en-US" dirty="0"/>
          </a:p>
          <a:p>
            <a:pPr marL="0" indent="0" algn="ctr">
              <a:buNone/>
            </a:pPr>
            <a:r>
              <a:rPr lang="en-US" dirty="0" smtClean="0">
                <a:hlinkClick r:id="rId3"/>
              </a:rPr>
              <a:t>denis.parent@canada.ca</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17</a:t>
            </a:fld>
            <a:endParaRPr lang="en-US" altLang="en-US"/>
          </a:p>
        </p:txBody>
      </p:sp>
    </p:spTree>
    <p:extLst>
      <p:ext uri="{BB962C8B-B14F-4D97-AF65-F5344CB8AC3E}">
        <p14:creationId xmlns:p14="http://schemas.microsoft.com/office/powerpoint/2010/main" val="334226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Final Thoughts - Advice from others…</a:t>
            </a:r>
          </a:p>
        </p:txBody>
      </p:sp>
      <p:sp>
        <p:nvSpPr>
          <p:cNvPr id="3" name="Content Placeholder 2"/>
          <p:cNvSpPr>
            <a:spLocks noGrp="1"/>
          </p:cNvSpPr>
          <p:nvPr>
            <p:ph idx="1"/>
          </p:nvPr>
        </p:nvSpPr>
        <p:spPr/>
        <p:txBody>
          <a:bodyPr>
            <a:normAutofit fontScale="92500" lnSpcReduction="20000"/>
          </a:bodyPr>
          <a:lstStyle/>
          <a:p>
            <a:pPr marL="0" indent="0">
              <a:buNone/>
            </a:pPr>
            <a:r>
              <a:rPr lang="en-US" sz="1467" b="1" dirty="0"/>
              <a:t>To Publish or Not to Publish</a:t>
            </a:r>
          </a:p>
          <a:p>
            <a:pPr marL="0" indent="0">
              <a:buNone/>
            </a:pPr>
            <a:endParaRPr lang="en-US" sz="1467" dirty="0"/>
          </a:p>
          <a:p>
            <a:pPr marL="0" indent="0">
              <a:buNone/>
            </a:pPr>
            <a:r>
              <a:rPr lang="en-US" sz="1467" dirty="0"/>
              <a:t>The question of whether to publish data to a common data repository or hub often shows up like this:</a:t>
            </a:r>
          </a:p>
          <a:p>
            <a:pPr marL="0" indent="0">
              <a:buNone/>
            </a:pPr>
            <a:r>
              <a:rPr lang="en-US" sz="1467" dirty="0"/>
              <a:t>	</a:t>
            </a:r>
          </a:p>
          <a:p>
            <a:pPr marL="0" indent="0">
              <a:buNone/>
            </a:pPr>
            <a:r>
              <a:rPr lang="en-US" sz="1467" dirty="0"/>
              <a:t>	“Seeking input on water quality database design. Our volunteer data lives in an Excel spreadsheet with a 	separate file for each lake. We have longed to create a database and are finally in the process of making this 	happen. Should we also send our data to a national repository?”</a:t>
            </a:r>
          </a:p>
          <a:p>
            <a:pPr marL="0" indent="0">
              <a:buNone/>
            </a:pPr>
            <a:endParaRPr lang="en-US" sz="1467" dirty="0"/>
          </a:p>
          <a:p>
            <a:pPr marL="0" indent="0">
              <a:buNone/>
            </a:pPr>
            <a:r>
              <a:rPr lang="en-US" sz="1467" dirty="0"/>
              <a:t>A resounding YES! In fact, regardless of what entity you represent, if you are NOT publishing all relevant data to a collective data hub, you are losing resources, leverage, opportunities and impact. This is also true if you are not using all possible available relevant data, in addition to your own, to inform your decision-making activities.</a:t>
            </a:r>
          </a:p>
          <a:p>
            <a:pPr marL="0" indent="0">
              <a:buNone/>
            </a:pPr>
            <a:endParaRPr lang="en-US" sz="1467" dirty="0"/>
          </a:p>
          <a:p>
            <a:pPr marL="0" indent="0">
              <a:buNone/>
            </a:pPr>
            <a:r>
              <a:rPr lang="en-US" sz="1467" b="1" dirty="0"/>
              <a:t>Why publish data? What’s the big deal?</a:t>
            </a:r>
          </a:p>
          <a:p>
            <a:pPr marL="0" indent="0">
              <a:buNone/>
            </a:pPr>
            <a:r>
              <a:rPr lang="en-US" sz="1467" dirty="0"/>
              <a:t>	</a:t>
            </a:r>
          </a:p>
          <a:p>
            <a:pPr marL="0" indent="0">
              <a:buNone/>
            </a:pPr>
            <a:r>
              <a:rPr lang="en-US" sz="1467" dirty="0"/>
              <a:t>It is </a:t>
            </a:r>
            <a:r>
              <a:rPr lang="en-US" sz="1467" u="sng" dirty="0"/>
              <a:t>time to shift our mindsets from “data for a purpose right now” to “</a:t>
            </a:r>
            <a:r>
              <a:rPr lang="en-US" sz="1467" b="1" u="sng" dirty="0"/>
              <a:t>data as an asset</a:t>
            </a:r>
            <a:r>
              <a:rPr lang="en-US" sz="1467" dirty="0"/>
              <a:t>,” valuable long beyond its original purpose and used repeatedly for generations</a:t>
            </a:r>
          </a:p>
          <a:p>
            <a:endParaRPr lang="en-US" sz="1467" dirty="0"/>
          </a:p>
          <a:p>
            <a:pPr marL="0" indent="0">
              <a:buNone/>
            </a:pPr>
            <a:r>
              <a:rPr lang="en-US" sz="1467" i="1" dirty="0"/>
              <a:t>Source: National Water Monitoring News – Spring 2018, National Water Quality Monitoring Council (acwi.gov/monitoring)</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18</a:t>
            </a:fld>
            <a:endParaRPr lang="en-US" altLang="en-US"/>
          </a:p>
        </p:txBody>
      </p:sp>
    </p:spTree>
    <p:extLst>
      <p:ext uri="{BB962C8B-B14F-4D97-AF65-F5344CB8AC3E}">
        <p14:creationId xmlns:p14="http://schemas.microsoft.com/office/powerpoint/2010/main" val="248290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MB_NEW\0400-Comms Svcs\480 - Publishing and Production\! IC brand TEMPLATES\IMAGES for templates\Selected TEMPLATE PHOTOS\Lower Res\Wearable Tech-NSERC Discovery Grant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90" r="567" b="15432"/>
          <a:stretch/>
        </p:blipFill>
        <p:spPr bwMode="auto">
          <a:xfrm>
            <a:off x="6359774" y="706033"/>
            <a:ext cx="5408407" cy="5395576"/>
          </a:xfrm>
          <a:prstGeom prst="rect">
            <a:avLst/>
          </a:prstGeom>
          <a:noFill/>
          <a:extLst>
            <a:ext uri="{909E8E84-426E-40DD-AFC4-6F175D3DCCD1}">
              <a14:hiddenFill xmlns:a14="http://schemas.microsoft.com/office/drawing/2010/main">
                <a:solidFill>
                  <a:srgbClr val="FFFFFF"/>
                </a:solidFill>
              </a14:hiddenFill>
            </a:ext>
          </a:extLst>
        </p:spPr>
      </p:pic>
      <p:sp>
        <p:nvSpPr>
          <p:cNvPr id="22530" name="Title 1"/>
          <p:cNvSpPr>
            <a:spLocks noGrp="1"/>
          </p:cNvSpPr>
          <p:nvPr>
            <p:ph type="ctrTitle"/>
          </p:nvPr>
        </p:nvSpPr>
        <p:spPr/>
        <p:txBody>
          <a:bodyPr>
            <a:normAutofit/>
          </a:bodyPr>
          <a:lstStyle/>
          <a:p>
            <a:pPr eaLnBrk="1" hangingPunct="1"/>
            <a:r>
              <a:rPr lang="en-CA" altLang="en-US" sz="4267" dirty="0">
                <a:solidFill>
                  <a:srgbClr val="808080"/>
                </a:solidFill>
                <a:ea typeface="ヒラギノ角ゴ Pro W3" pitchFamily="127" charset="-128"/>
              </a:rPr>
              <a:t>Federal Water Quality Data and DataStream </a:t>
            </a:r>
          </a:p>
        </p:txBody>
      </p:sp>
      <p:sp>
        <p:nvSpPr>
          <p:cNvPr id="22531" name="Subtitle 2"/>
          <p:cNvSpPr>
            <a:spLocks noGrp="1"/>
          </p:cNvSpPr>
          <p:nvPr>
            <p:ph type="subTitle" idx="1"/>
          </p:nvPr>
        </p:nvSpPr>
        <p:spPr>
          <a:xfrm>
            <a:off x="414183" y="3336749"/>
            <a:ext cx="5292976" cy="1752600"/>
          </a:xfrm>
        </p:spPr>
        <p:txBody>
          <a:bodyPr>
            <a:normAutofit/>
          </a:bodyPr>
          <a:lstStyle/>
          <a:p>
            <a:pPr eaLnBrk="1" hangingPunct="1"/>
            <a:r>
              <a:rPr altLang="en-US" sz="2667" dirty="0">
                <a:ea typeface="ヒラギノ角ゴ Pro W3" pitchFamily="127" charset="-128"/>
              </a:rPr>
              <a:t>Water Quality Monitoring and Surveillance Division</a:t>
            </a:r>
          </a:p>
        </p:txBody>
      </p:sp>
      <p:sp>
        <p:nvSpPr>
          <p:cNvPr id="10" name="Rectangle 9"/>
          <p:cNvSpPr/>
          <p:nvPr/>
        </p:nvSpPr>
        <p:spPr>
          <a:xfrm>
            <a:off x="6359774" y="5516640"/>
            <a:ext cx="5389033" cy="584968"/>
          </a:xfrm>
          <a:prstGeom prst="rect">
            <a:avLst/>
          </a:prstGeom>
        </p:spPr>
        <p:txBody>
          <a:bodyPr wrap="square" anchor="b">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pPr algn="r"/>
            <a:r>
              <a:rPr lang="en-CA" sz="1067" dirty="0">
                <a:solidFill>
                  <a:schemeClr val="bg1"/>
                </a:solidFill>
                <a:latin typeface="+mj-lt"/>
              </a:rPr>
              <a:t>Wearable technology, developed with funding </a:t>
            </a:r>
          </a:p>
          <a:p>
            <a:pPr algn="r"/>
            <a:r>
              <a:rPr lang="en-CA" sz="1067" dirty="0">
                <a:solidFill>
                  <a:schemeClr val="bg1"/>
                </a:solidFill>
                <a:latin typeface="+mj-lt"/>
              </a:rPr>
              <a:t>from the NSERC Discovery Grants program</a:t>
            </a:r>
          </a:p>
          <a:p>
            <a:pPr algn="r"/>
            <a:r>
              <a:rPr lang="en-CA" sz="1067" dirty="0">
                <a:solidFill>
                  <a:schemeClr val="bg1"/>
                </a:solidFill>
                <a:latin typeface="+mj-lt"/>
              </a:rPr>
              <a:t>Source: Western University</a:t>
            </a:r>
          </a:p>
        </p:txBody>
      </p:sp>
      <p:sp>
        <p:nvSpPr>
          <p:cNvPr id="11" name="Footer Placeholder 4"/>
          <p:cNvSpPr txBox="1">
            <a:spLocks/>
          </p:cNvSpPr>
          <p:nvPr/>
        </p:nvSpPr>
        <p:spPr bwMode="auto">
          <a:xfrm>
            <a:off x="406400" y="6356350"/>
            <a:ext cx="792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9pPr>
          </a:lstStyle>
          <a:p>
            <a:pPr eaLnBrk="1" hangingPunct="1"/>
            <a:r>
              <a:rPr lang="en-US" altLang="en-US" sz="1600" dirty="0">
                <a:solidFill>
                  <a:srgbClr val="595959"/>
                </a:solidFill>
                <a:latin typeface="Century Gothic" panose="020B0502020202020204" pitchFamily="34" charset="0"/>
              </a:rPr>
              <a:t> </a:t>
            </a:r>
            <a:r>
              <a:rPr lang="en-US" altLang="en-US" sz="1600" i="1" dirty="0">
                <a:solidFill>
                  <a:srgbClr val="595959"/>
                </a:solidFill>
                <a:latin typeface="Century Gothic" panose="020B0502020202020204" pitchFamily="34" charset="0"/>
              </a:rPr>
              <a:t>Arash Shahsavarani and Denis Parent</a:t>
            </a:r>
            <a:endParaRPr lang="en-US" altLang="en-US" sz="1600" dirty="0">
              <a:solidFill>
                <a:srgbClr val="595959"/>
              </a:solidFill>
              <a:latin typeface="Century Gothic" panose="020B0502020202020204" pitchFamily="34" charset="0"/>
            </a:endParaRPr>
          </a:p>
        </p:txBody>
      </p:sp>
      <p:pic>
        <p:nvPicPr>
          <p:cNvPr id="9"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66689" y="706034"/>
            <a:ext cx="5494967" cy="549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663975" y="5732277"/>
            <a:ext cx="2084832" cy="338554"/>
          </a:xfrm>
          <a:prstGeom prst="rect">
            <a:avLst/>
          </a:prstGeom>
          <a:noFill/>
        </p:spPr>
        <p:txBody>
          <a:bodyPr wrap="square" rtlCol="0">
            <a:spAutoFit/>
          </a:bodyPr>
          <a:lstStyle/>
          <a:p>
            <a:r>
              <a:rPr lang="en-US" sz="1600" i="1" dirty="0" err="1">
                <a:solidFill>
                  <a:schemeClr val="bg1"/>
                </a:solidFill>
                <a:latin typeface="Century Gothic" panose="020B0502020202020204" pitchFamily="34" charset="0"/>
              </a:rPr>
              <a:t>LaHave</a:t>
            </a:r>
            <a:r>
              <a:rPr lang="en-US" sz="1600" i="1" dirty="0">
                <a:solidFill>
                  <a:schemeClr val="bg1"/>
                </a:solidFill>
                <a:latin typeface="Century Gothic" panose="020B0502020202020204" pitchFamily="34" charset="0"/>
              </a:rPr>
              <a:t> River, NS</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1537" y="4114532"/>
            <a:ext cx="3864863" cy="19496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55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406399" y="1260477"/>
            <a:ext cx="11379412" cy="4018660"/>
          </a:xfrm>
        </p:spPr>
        <p:txBody>
          <a:bodyPr/>
          <a:lstStyle/>
          <a:p>
            <a:r>
              <a:rPr lang="en-US" sz="2667" dirty="0"/>
              <a:t>Who we are – Water Quality Monitoring and Surveillance Division</a:t>
            </a:r>
          </a:p>
          <a:p>
            <a:r>
              <a:rPr lang="en-US" sz="2667" dirty="0"/>
              <a:t>Open Government and Open Data</a:t>
            </a:r>
          </a:p>
          <a:p>
            <a:r>
              <a:rPr lang="en-US" sz="2667" dirty="0"/>
              <a:t>Water Quality Datasets on Open Data</a:t>
            </a:r>
          </a:p>
          <a:p>
            <a:r>
              <a:rPr lang="en-US" sz="2667" dirty="0"/>
              <a:t>Funding Support</a:t>
            </a:r>
          </a:p>
          <a:p>
            <a:r>
              <a:rPr lang="en-US" sz="2667" dirty="0"/>
              <a:t>Past collaboration with Community-based Monitoring</a:t>
            </a:r>
          </a:p>
          <a:p>
            <a:r>
              <a:rPr lang="en-US" sz="2667" dirty="0"/>
              <a:t>Collaboration with Mackenzie and Atlantic </a:t>
            </a:r>
            <a:r>
              <a:rPr lang="en-US" sz="2667" dirty="0" err="1"/>
              <a:t>DataStreams</a:t>
            </a:r>
            <a:endParaRPr lang="en-US" sz="2667" dirty="0"/>
          </a:p>
          <a:p>
            <a:endParaRPr lang="en-US" sz="2667" dirty="0"/>
          </a:p>
          <a:p>
            <a:endParaRPr lang="en-US" sz="2667" dirty="0"/>
          </a:p>
          <a:p>
            <a:endParaRPr lang="en-US" sz="2667"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3</a:t>
            </a:fld>
            <a:endParaRPr lang="en-US" altLang="en-US"/>
          </a:p>
        </p:txBody>
      </p:sp>
    </p:spTree>
    <p:extLst>
      <p:ext uri="{BB962C8B-B14F-4D97-AF65-F5344CB8AC3E}">
        <p14:creationId xmlns:p14="http://schemas.microsoft.com/office/powerpoint/2010/main" val="228399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Water Quality Monitoring and Surveillance Division</a:t>
            </a:r>
          </a:p>
        </p:txBody>
      </p:sp>
      <p:sp>
        <p:nvSpPr>
          <p:cNvPr id="3" name="Content Placeholder 2"/>
          <p:cNvSpPr>
            <a:spLocks noGrp="1"/>
          </p:cNvSpPr>
          <p:nvPr>
            <p:ph idx="1"/>
          </p:nvPr>
        </p:nvSpPr>
        <p:spPr>
          <a:xfrm>
            <a:off x="406400" y="1436689"/>
            <a:ext cx="5181800" cy="4689475"/>
          </a:xfrm>
        </p:spPr>
        <p:txBody>
          <a:bodyPr>
            <a:normAutofit fontScale="62500" lnSpcReduction="20000"/>
          </a:bodyPr>
          <a:lstStyle/>
          <a:p>
            <a:pPr marL="0" indent="0">
              <a:buNone/>
            </a:pPr>
            <a:r>
              <a:rPr lang="en-US" b="1" dirty="0"/>
              <a:t>Status and Trends Monitoring</a:t>
            </a:r>
          </a:p>
          <a:p>
            <a:pPr marL="0" indent="0">
              <a:buNone/>
            </a:pPr>
            <a:r>
              <a:rPr lang="en-US" dirty="0" smtClean="0"/>
              <a:t>Physical/Chemical/Biological </a:t>
            </a:r>
            <a:r>
              <a:rPr lang="en-US" dirty="0"/>
              <a:t>m</a:t>
            </a:r>
            <a:r>
              <a:rPr lang="en-US" dirty="0" smtClean="0"/>
              <a:t>onitoring using a risk-based adaptive management framework</a:t>
            </a:r>
            <a:endParaRPr lang="en-US" dirty="0"/>
          </a:p>
          <a:p>
            <a:pPr marL="0" indent="0">
              <a:buNone/>
            </a:pPr>
            <a:r>
              <a:rPr lang="en-US" dirty="0"/>
              <a:t>	</a:t>
            </a:r>
          </a:p>
          <a:p>
            <a:pPr marL="0" indent="0">
              <a:buNone/>
            </a:pPr>
            <a:r>
              <a:rPr lang="en-US" b="1" dirty="0"/>
              <a:t>Issue-based Surveillance</a:t>
            </a:r>
          </a:p>
          <a:p>
            <a:pPr marL="0" indent="0">
              <a:buNone/>
            </a:pPr>
            <a:r>
              <a:rPr lang="en-US" dirty="0" smtClean="0"/>
              <a:t>Focused</a:t>
            </a:r>
            <a:r>
              <a:rPr lang="en-US" dirty="0"/>
              <a:t>, short term studies targeted on </a:t>
            </a:r>
            <a:r>
              <a:rPr lang="en-US" dirty="0" smtClean="0"/>
              <a:t>specific </a:t>
            </a:r>
            <a:r>
              <a:rPr lang="en-US" dirty="0"/>
              <a:t>threats (</a:t>
            </a:r>
            <a:r>
              <a:rPr lang="en-US" dirty="0" smtClean="0"/>
              <a:t>Chemical Management Plan, Climate Change Action Plan)</a:t>
            </a:r>
            <a:endParaRPr lang="en-US" dirty="0"/>
          </a:p>
          <a:p>
            <a:pPr marL="0" indent="0">
              <a:buNone/>
            </a:pPr>
            <a:endParaRPr lang="en-US" dirty="0"/>
          </a:p>
          <a:p>
            <a:pPr marL="0" indent="0">
              <a:buNone/>
            </a:pPr>
            <a:r>
              <a:rPr lang="en-US" b="1" dirty="0"/>
              <a:t>Reporting and Open Data</a:t>
            </a:r>
          </a:p>
          <a:p>
            <a:pPr marL="0" indent="0">
              <a:buNone/>
            </a:pPr>
            <a:r>
              <a:rPr lang="en-US" dirty="0" smtClean="0"/>
              <a:t>National </a:t>
            </a:r>
            <a:r>
              <a:rPr lang="en-US" dirty="0"/>
              <a:t>watershed and issue based </a:t>
            </a:r>
            <a:r>
              <a:rPr lang="en-US" dirty="0" smtClean="0"/>
              <a:t>reporting (environmental indicators, web, journals, reports) and provision of monitoring data to the public</a:t>
            </a:r>
            <a:endParaRPr lang="en-US" dirty="0"/>
          </a:p>
          <a:p>
            <a:pPr marL="0" indent="0">
              <a:buNone/>
            </a:pPr>
            <a:endParaRPr lang="en-US" dirty="0"/>
          </a:p>
          <a:p>
            <a:pPr marL="0" indent="0">
              <a:buNone/>
            </a:pPr>
            <a:r>
              <a:rPr lang="en-US" b="1" dirty="0"/>
              <a:t>Advice</a:t>
            </a:r>
          </a:p>
          <a:p>
            <a:pPr marL="0" indent="0">
              <a:buNone/>
            </a:pPr>
            <a:r>
              <a:rPr lang="en-US" dirty="0" smtClean="0"/>
              <a:t>Provide </a:t>
            </a:r>
            <a:r>
              <a:rPr lang="en-US" dirty="0"/>
              <a:t>water quality expertise/advice </a:t>
            </a:r>
            <a:r>
              <a:rPr lang="en-US" dirty="0" smtClean="0"/>
              <a:t>in </a:t>
            </a:r>
            <a:r>
              <a:rPr lang="en-US" dirty="0"/>
              <a:t>support of </a:t>
            </a:r>
            <a:r>
              <a:rPr lang="en-US" dirty="0" smtClean="0"/>
              <a:t>public </a:t>
            </a:r>
            <a:r>
              <a:rPr lang="en-US" dirty="0"/>
              <a:t>policy issues </a:t>
            </a:r>
            <a:r>
              <a:rPr lang="en-US" dirty="0" smtClean="0"/>
              <a:t>and solutions</a:t>
            </a: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4</a:t>
            </a:fld>
            <a:endParaRPr lang="en-US"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9829" y="1436689"/>
            <a:ext cx="6370779" cy="468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6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Directive on Open Government</a:t>
            </a:r>
          </a:p>
        </p:txBody>
      </p:sp>
      <p:sp>
        <p:nvSpPr>
          <p:cNvPr id="3" name="Content Placeholder 2"/>
          <p:cNvSpPr>
            <a:spLocks noGrp="1"/>
          </p:cNvSpPr>
          <p:nvPr>
            <p:ph idx="1"/>
          </p:nvPr>
        </p:nvSpPr>
        <p:spPr/>
        <p:txBody>
          <a:bodyPr>
            <a:noAutofit/>
          </a:bodyPr>
          <a:lstStyle/>
          <a:p>
            <a:pPr marL="0" indent="0">
              <a:buNone/>
            </a:pPr>
            <a:r>
              <a:rPr lang="en-US" sz="2533" b="1" dirty="0"/>
              <a:t>Objective:</a:t>
            </a:r>
          </a:p>
          <a:p>
            <a:r>
              <a:rPr lang="en-US" sz="2267" dirty="0"/>
              <a:t>to maximize the release of government information and data of business value to support transparency, accountability, citizen engagement, and socio-economic benefits through reuse, subject to applicable restrictions associated with privacy, confidentiality, and security</a:t>
            </a:r>
          </a:p>
          <a:p>
            <a:pPr marL="0" indent="0">
              <a:buNone/>
            </a:pPr>
            <a:endParaRPr lang="en-US" dirty="0" smtClean="0"/>
          </a:p>
          <a:p>
            <a:pPr marL="0" indent="0">
              <a:buNone/>
            </a:pPr>
            <a:r>
              <a:rPr lang="en-US" sz="2533" b="1" dirty="0"/>
              <a:t>Expected Results:</a:t>
            </a:r>
          </a:p>
          <a:p>
            <a:r>
              <a:rPr lang="en-US" sz="2267" dirty="0"/>
              <a:t>allow Canadians to find and use Government of Canada information and data to support accountability, to facilitate value-added analysis, to drive socio-economic benefits through reuse, and to support meaningful engagement with their government.</a:t>
            </a:r>
          </a:p>
          <a:p>
            <a:pPr marL="0" indent="0">
              <a:buNone/>
            </a:pP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5</a:t>
            </a:fld>
            <a:endParaRPr lang="en-US" altLang="en-US"/>
          </a:p>
        </p:txBody>
      </p:sp>
    </p:spTree>
    <p:extLst>
      <p:ext uri="{BB962C8B-B14F-4D97-AF65-F5344CB8AC3E}">
        <p14:creationId xmlns:p14="http://schemas.microsoft.com/office/powerpoint/2010/main" val="6659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Government Commitments </a:t>
            </a:r>
            <a:br>
              <a:rPr lang="en-US" dirty="0" smtClean="0"/>
            </a:br>
            <a:r>
              <a:rPr lang="en-US" dirty="0" smtClean="0"/>
              <a:t>2016-2018 Action Plan</a:t>
            </a:r>
            <a:endParaRPr lang="en-US" dirty="0"/>
          </a:p>
        </p:txBody>
      </p:sp>
      <p:sp>
        <p:nvSpPr>
          <p:cNvPr id="3" name="Content Placeholder 2"/>
          <p:cNvSpPr>
            <a:spLocks noGrp="1"/>
          </p:cNvSpPr>
          <p:nvPr>
            <p:ph idx="1"/>
          </p:nvPr>
        </p:nvSpPr>
        <p:spPr/>
        <p:txBody>
          <a:bodyPr/>
          <a:lstStyle/>
          <a:p>
            <a:r>
              <a:rPr lang="en-US" sz="2133" dirty="0"/>
              <a:t>Commitment 3: Expand and Improve Open Data</a:t>
            </a:r>
          </a:p>
          <a:p>
            <a:pPr lvl="1"/>
            <a:r>
              <a:rPr lang="en-US" sz="1867" dirty="0"/>
              <a:t>Adopt the International Open Data Charter and initiate implementation of the Charter requirements: </a:t>
            </a:r>
          </a:p>
          <a:p>
            <a:pPr lvl="2"/>
            <a:r>
              <a:rPr lang="en-US" sz="1600" dirty="0"/>
              <a:t>Encourage civil society and private sector organizations to open up their own data where this would be of public benefit;</a:t>
            </a:r>
          </a:p>
          <a:p>
            <a:r>
              <a:rPr lang="en-US" sz="2133" dirty="0"/>
              <a:t>Commitment 14: Increase Openness of Federal Science Activities (Open Science)</a:t>
            </a:r>
          </a:p>
          <a:p>
            <a:pPr lvl="1"/>
            <a:r>
              <a:rPr lang="en-US" sz="1867" dirty="0"/>
              <a:t>The Government of Canada will take appropriate steps to make the science performed in support of Government of Canada programs and decision-making open and transparent to Canadians.</a:t>
            </a:r>
          </a:p>
          <a:p>
            <a:r>
              <a:rPr lang="en-US" sz="2133" dirty="0"/>
              <a:t>Commitment 16: Align Open Data Across Canada (Open Data Canada)</a:t>
            </a:r>
          </a:p>
          <a:p>
            <a:pPr lvl="1"/>
            <a:r>
              <a:rPr lang="en-US" sz="1867" dirty="0"/>
              <a:t>The Government of Canada will expand collaboration with provincial, territorial, and municipal partners on further standardizing and harmonizing the delivery of open government data across jurisdictions.</a:t>
            </a:r>
          </a:p>
          <a:p>
            <a:endParaRPr lang="en-US" sz="2133" dirty="0"/>
          </a:p>
          <a:p>
            <a:pPr lvl="1"/>
            <a:endParaRPr lang="en-US" sz="2667"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6</a:t>
            </a:fld>
            <a:endParaRPr lang="en-US" altLang="en-US"/>
          </a:p>
        </p:txBody>
      </p:sp>
    </p:spTree>
    <p:extLst>
      <p:ext uri="{BB962C8B-B14F-4D97-AF65-F5344CB8AC3E}">
        <p14:creationId xmlns:p14="http://schemas.microsoft.com/office/powerpoint/2010/main" val="419122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Open Data – Definition (opendefinition.org/od/2.1)</a:t>
            </a:r>
          </a:p>
        </p:txBody>
      </p:sp>
      <p:sp>
        <p:nvSpPr>
          <p:cNvPr id="3" name="Content Placeholder 2"/>
          <p:cNvSpPr>
            <a:spLocks noGrp="1"/>
          </p:cNvSpPr>
          <p:nvPr>
            <p:ph idx="1"/>
          </p:nvPr>
        </p:nvSpPr>
        <p:spPr/>
        <p:txBody>
          <a:bodyPr>
            <a:normAutofit fontScale="92500"/>
          </a:bodyPr>
          <a:lstStyle/>
          <a:p>
            <a:r>
              <a:rPr lang="en-US" b="1" dirty="0"/>
              <a:t>Availability and Access</a:t>
            </a:r>
            <a:r>
              <a:rPr lang="en-US" dirty="0"/>
              <a:t>: </a:t>
            </a:r>
            <a:endParaRPr lang="en-US" dirty="0" smtClean="0"/>
          </a:p>
          <a:p>
            <a:pPr lvl="1"/>
            <a:r>
              <a:rPr lang="en-US" dirty="0" smtClean="0"/>
              <a:t>the </a:t>
            </a:r>
            <a:r>
              <a:rPr lang="en-US" dirty="0"/>
              <a:t>data must be </a:t>
            </a:r>
            <a:r>
              <a:rPr lang="en-US" u="sng" dirty="0"/>
              <a:t>available as a whole </a:t>
            </a:r>
            <a:r>
              <a:rPr lang="en-US" dirty="0"/>
              <a:t>and at no more than a reasonable reproduction cost, preferably by downloading over the internet. The data must also be available in a </a:t>
            </a:r>
            <a:r>
              <a:rPr lang="en-US" u="sng" dirty="0"/>
              <a:t>convenient and modifiable form</a:t>
            </a:r>
            <a:r>
              <a:rPr lang="en-US" dirty="0"/>
              <a:t>.</a:t>
            </a:r>
          </a:p>
          <a:p>
            <a:r>
              <a:rPr lang="en-US" b="1" dirty="0"/>
              <a:t>Re-use and </a:t>
            </a:r>
            <a:r>
              <a:rPr lang="en-US" b="1" dirty="0" smtClean="0"/>
              <a:t>Redistribution</a:t>
            </a:r>
            <a:r>
              <a:rPr lang="en-US" dirty="0" smtClean="0"/>
              <a:t>:</a:t>
            </a:r>
          </a:p>
          <a:p>
            <a:pPr lvl="1"/>
            <a:r>
              <a:rPr lang="en-US" dirty="0" smtClean="0"/>
              <a:t>the </a:t>
            </a:r>
            <a:r>
              <a:rPr lang="en-US" dirty="0"/>
              <a:t>data must be provided under terms that </a:t>
            </a:r>
            <a:r>
              <a:rPr lang="en-US" u="sng" dirty="0"/>
              <a:t>permit re-use and redistribution </a:t>
            </a:r>
            <a:r>
              <a:rPr lang="en-US" dirty="0"/>
              <a:t>including the </a:t>
            </a:r>
            <a:r>
              <a:rPr lang="en-US" u="sng" dirty="0"/>
              <a:t>intermixing with other datasets</a:t>
            </a:r>
            <a:r>
              <a:rPr lang="en-US" dirty="0"/>
              <a:t>.</a:t>
            </a:r>
          </a:p>
          <a:p>
            <a:r>
              <a:rPr lang="en-US" b="1" dirty="0"/>
              <a:t>Universal Participation</a:t>
            </a:r>
            <a:r>
              <a:rPr lang="en-US" dirty="0"/>
              <a:t>: </a:t>
            </a:r>
            <a:endParaRPr lang="en-US" dirty="0" smtClean="0"/>
          </a:p>
          <a:p>
            <a:pPr lvl="1"/>
            <a:r>
              <a:rPr lang="en-US" u="sng" dirty="0" smtClean="0"/>
              <a:t>everyone </a:t>
            </a:r>
            <a:r>
              <a:rPr lang="en-US" u="sng" dirty="0"/>
              <a:t>must be able to use, re-use and redistribute</a:t>
            </a:r>
            <a:r>
              <a:rPr lang="en-US" dirty="0"/>
              <a:t>. There should be no discrimination against fields of </a:t>
            </a:r>
            <a:r>
              <a:rPr lang="en-US" dirty="0" err="1"/>
              <a:t>endeavour</a:t>
            </a:r>
            <a:r>
              <a:rPr lang="en-US" dirty="0"/>
              <a:t> or against persons or groups. For example, 'non-commercial' restrictions that would prevent 'commercial' use, or restrictions of use for certain purposes (e.g. only in education), are not allowed.</a:t>
            </a:r>
          </a:p>
          <a:p>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7</a:t>
            </a:fld>
            <a:endParaRPr lang="en-US" altLang="en-US"/>
          </a:p>
        </p:txBody>
      </p:sp>
    </p:spTree>
    <p:extLst>
      <p:ext uri="{BB962C8B-B14F-4D97-AF65-F5344CB8AC3E}">
        <p14:creationId xmlns:p14="http://schemas.microsoft.com/office/powerpoint/2010/main" val="262565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Benefits of Open Data</a:t>
            </a:r>
          </a:p>
        </p:txBody>
      </p:sp>
      <p:sp>
        <p:nvSpPr>
          <p:cNvPr id="3" name="Content Placeholder 2"/>
          <p:cNvSpPr>
            <a:spLocks noGrp="1"/>
          </p:cNvSpPr>
          <p:nvPr>
            <p:ph idx="1"/>
          </p:nvPr>
        </p:nvSpPr>
        <p:spPr/>
        <p:txBody>
          <a:bodyPr>
            <a:noAutofit/>
          </a:bodyPr>
          <a:lstStyle/>
          <a:p>
            <a:r>
              <a:rPr lang="en-US" sz="2533" dirty="0"/>
              <a:t>Support for innovation </a:t>
            </a:r>
          </a:p>
          <a:p>
            <a:r>
              <a:rPr lang="en-US" sz="2533" dirty="0"/>
              <a:t>Advancing the government's accountability </a:t>
            </a:r>
          </a:p>
          <a:p>
            <a:r>
              <a:rPr lang="en-US" sz="2533" dirty="0"/>
              <a:t>Leveraging public sector information to develop consumer and commercial products </a:t>
            </a:r>
          </a:p>
          <a:p>
            <a:r>
              <a:rPr lang="en-US" sz="2533" dirty="0"/>
              <a:t>Better use of existing investment in community information infrastructure</a:t>
            </a:r>
          </a:p>
          <a:p>
            <a:r>
              <a:rPr lang="en-US" sz="2533" dirty="0"/>
              <a:t>Support for research </a:t>
            </a:r>
          </a:p>
          <a:p>
            <a:r>
              <a:rPr lang="en-US" sz="2533" dirty="0"/>
              <a:t>Support informed decisions</a:t>
            </a:r>
          </a:p>
          <a:p>
            <a:r>
              <a:rPr lang="en-US" sz="2533" dirty="0"/>
              <a:t>Proactive disclosure</a:t>
            </a:r>
          </a:p>
          <a:p>
            <a:pPr marL="0" indent="0">
              <a:buNone/>
            </a:pP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8</a:t>
            </a:fld>
            <a:endParaRPr lang="en-US" altLang="en-US"/>
          </a:p>
        </p:txBody>
      </p:sp>
    </p:spTree>
    <p:extLst>
      <p:ext uri="{BB962C8B-B14F-4D97-AF65-F5344CB8AC3E}">
        <p14:creationId xmlns:p14="http://schemas.microsoft.com/office/powerpoint/2010/main" val="131687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Government of Canada Open Data  and Open Maps Portals</a:t>
            </a:r>
          </a:p>
        </p:txBody>
      </p:sp>
      <p:sp>
        <p:nvSpPr>
          <p:cNvPr id="3" name="Content Placeholder 2"/>
          <p:cNvSpPr>
            <a:spLocks noGrp="1"/>
          </p:cNvSpPr>
          <p:nvPr>
            <p:ph idx="1"/>
          </p:nvPr>
        </p:nvSpPr>
        <p:spPr/>
        <p:txBody>
          <a:bodyPr/>
          <a:lstStyle/>
          <a:p>
            <a:pPr marL="0" indent="0">
              <a:buNone/>
            </a:pPr>
            <a:endParaRPr lang="en-US" dirty="0" smtClean="0">
              <a:hlinkClick r:id=""/>
            </a:endParaRPr>
          </a:p>
          <a:p>
            <a:pPr marL="0" indent="0">
              <a:buNone/>
            </a:pPr>
            <a:r>
              <a:rPr lang="en-US" dirty="0" smtClean="0">
                <a:hlinkClick r:id=""/>
              </a:rPr>
              <a:t>https</a:t>
            </a:r>
            <a:r>
              <a:rPr lang="en-US" dirty="0">
                <a:hlinkClick r:id="rId2"/>
              </a:rPr>
              <a:t>://</a:t>
            </a:r>
            <a:r>
              <a:rPr lang="en-US" dirty="0" smtClean="0">
                <a:hlinkClick r:id="rId2"/>
              </a:rPr>
              <a:t>open.canada.ca/en/open-data</a:t>
            </a:r>
            <a:endParaRPr lang="en-US" dirty="0" smtClean="0"/>
          </a:p>
          <a:p>
            <a:pPr marL="0" indent="0">
              <a:buNone/>
            </a:pPr>
            <a:endParaRPr lang="en-US" dirty="0"/>
          </a:p>
          <a:p>
            <a:pPr marL="0" indent="0">
              <a:buNone/>
            </a:pPr>
            <a:endParaRPr lang="en-US" dirty="0" smtClean="0"/>
          </a:p>
          <a:p>
            <a:pPr marL="0" indent="0">
              <a:buNone/>
            </a:pPr>
            <a:r>
              <a:rPr lang="en-US" dirty="0">
                <a:hlinkClick r:id="rId3"/>
              </a:rPr>
              <a:t>https://</a:t>
            </a:r>
            <a:r>
              <a:rPr lang="en-US" dirty="0" smtClean="0">
                <a:hlinkClick r:id="rId3"/>
              </a:rPr>
              <a:t>open.canada.ca/en/open-maps</a:t>
            </a: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9</a:t>
            </a:fld>
            <a:endParaRPr lang="en-US" altLang="en-US"/>
          </a:p>
        </p:txBody>
      </p:sp>
    </p:spTree>
    <p:extLst>
      <p:ext uri="{BB962C8B-B14F-4D97-AF65-F5344CB8AC3E}">
        <p14:creationId xmlns:p14="http://schemas.microsoft.com/office/powerpoint/2010/main" val="164099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Widescreen</PresentationFormat>
  <Paragraphs>165</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Fira Sans</vt:lpstr>
      <vt:lpstr>ヒラギノ角ゴ Pro W3</vt:lpstr>
      <vt:lpstr>Office Theme</vt:lpstr>
      <vt:lpstr>PowerPoint Presentation</vt:lpstr>
      <vt:lpstr>Federal Water Quality Data and DataStream </vt:lpstr>
      <vt:lpstr>Outline</vt:lpstr>
      <vt:lpstr>Water Quality Monitoring and Surveillance Division</vt:lpstr>
      <vt:lpstr>Directive on Open Government</vt:lpstr>
      <vt:lpstr>Open Government Commitments  2016-2018 Action Plan</vt:lpstr>
      <vt:lpstr>Open Data – Definition (opendefinition.org/od/2.1)</vt:lpstr>
      <vt:lpstr>Benefits of Open Data</vt:lpstr>
      <vt:lpstr>Government of Canada Open Data  and Open Maps Portals</vt:lpstr>
      <vt:lpstr>National Water Quality Datasets on Open Data</vt:lpstr>
      <vt:lpstr>National Water Quality Datasets on Open Data</vt:lpstr>
      <vt:lpstr>Past collaboration with community-based monitoring on Open Data</vt:lpstr>
      <vt:lpstr>ECCC Funding Support</vt:lpstr>
      <vt:lpstr>Collaboration with Mackenzie and Atlantic DataStream</vt:lpstr>
      <vt:lpstr>Collaboration with Mackenzie and Atlantic DataStream</vt:lpstr>
      <vt:lpstr>Benefits of DataStream for ECCC</vt:lpstr>
      <vt:lpstr>Thank you!</vt:lpstr>
      <vt:lpstr>Final Thoughts - Advice from others…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Corrigan Hammond</dc:creator>
  <cp:lastModifiedBy>Corrigan Hammond</cp:lastModifiedBy>
  <cp:revision>1</cp:revision>
  <dcterms:created xsi:type="dcterms:W3CDTF">2018-06-27T18:12:02Z</dcterms:created>
  <dcterms:modified xsi:type="dcterms:W3CDTF">2018-06-27T18:12:32Z</dcterms:modified>
</cp:coreProperties>
</file>